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23"/>
  </p:notesMasterIdLst>
  <p:sldIdLst>
    <p:sldId id="256" r:id="rId2"/>
    <p:sldId id="257" r:id="rId3"/>
    <p:sldId id="269" r:id="rId4"/>
    <p:sldId id="259" r:id="rId5"/>
    <p:sldId id="275" r:id="rId6"/>
    <p:sldId id="274" r:id="rId7"/>
    <p:sldId id="285" r:id="rId8"/>
    <p:sldId id="261" r:id="rId9"/>
    <p:sldId id="263" r:id="rId10"/>
    <p:sldId id="270" r:id="rId11"/>
    <p:sldId id="271" r:id="rId12"/>
    <p:sldId id="282" r:id="rId13"/>
    <p:sldId id="272" r:id="rId14"/>
    <p:sldId id="280" r:id="rId15"/>
    <p:sldId id="283" r:id="rId16"/>
    <p:sldId id="276" r:id="rId17"/>
    <p:sldId id="278" r:id="rId18"/>
    <p:sldId id="279" r:id="rId19"/>
    <p:sldId id="284" r:id="rId20"/>
    <p:sldId id="26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B0BD"/>
    <a:srgbClr val="6F8797"/>
    <a:srgbClr val="435568"/>
    <a:srgbClr val="EFEDE3"/>
    <a:srgbClr val="191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7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CE3EF-C3EF-46BE-8203-8F4AD0047313}" type="datetimeFigureOut">
              <a:rPr lang="de-DE" smtClean="0"/>
              <a:t>12.01.2023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BC1C2-64CB-44B0-8B5B-61827132D6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9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BC1C2-64CB-44B0-8B5B-61827132D6D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45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BC1C2-64CB-44B0-8B5B-61827132D6D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21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Noun phrase extraction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Part-of-speech tagging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analysis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(Naive Bayes, Decision Tree)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Tokenization (splitting text into words and sentences)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and phrase frequencies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n-grams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inflection (pluralization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singularization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lemmatization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Spelling correction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new models or languages through extensions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WordNet integration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BC1C2-64CB-44B0-8B5B-61827132D6D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48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43AA2C1-7D5B-49E2-A858-147EA146A287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4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49CA-30EB-4DB6-B28A-90DA6B3F0375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1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6C67-7DF9-4313-922F-8A6B0A814BFF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8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4A60-6C35-43B8-826A-06ABE021D680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5448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F3D-7F44-42F9-8570-B0ACE89BC689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7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103C-63E1-4B0D-8D5E-BAF63D40FD84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64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1DA0-8A04-4952-90BA-6E28A6856380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46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FCFDE-8296-4444-AAC8-C5A90A45E3AE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56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6DA8-480A-4F3E-9C68-E79D47682B51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83ED-EB1F-4592-B5BD-6005EDC90A9A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AFCA-898A-4901-9EAF-CE5E342DD5A7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4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3CE2-9444-4F70-924F-C6BD0979FE6D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6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B188-2E0B-48AB-AC5F-3756F6BB8828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8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11E2-9FC3-4090-B7BA-7F80C14A6B7F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D360-BAB2-41F2-9FEA-BBB2A67A0AAF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5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E20E-4315-465D-9119-207F9059FAAE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5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541F-8F9B-4C56-A19B-266666DD755D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2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BF011-B29F-436D-9132-3A3196A938FA}" type="datetime1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10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hyperlink" Target="https://crypto.com/pri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513975" cy="2098226"/>
          </a:xfrm>
        </p:spPr>
        <p:txBody>
          <a:bodyPr>
            <a:normAutofit/>
          </a:bodyPr>
          <a:lstStyle/>
          <a:p>
            <a:r>
              <a:rPr lang="de-DE" sz="4400" dirty="0"/>
              <a:t>Analyse von Kryptowährung Kursdaten &amp; Tweets</a:t>
            </a:r>
            <a:br>
              <a:rPr lang="de-DE" sz="4400" dirty="0"/>
            </a:br>
            <a:endParaRPr lang="de-DE" sz="4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E99374-400C-AE27-9D14-961C0546D090}"/>
              </a:ext>
            </a:extLst>
          </p:cNvPr>
          <p:cNvSpPr txBox="1"/>
          <p:nvPr/>
        </p:nvSpPr>
        <p:spPr>
          <a:xfrm>
            <a:off x="1915128" y="3314628"/>
            <a:ext cx="4518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cs typeface="Calibri" panose="020F0502020204030204" pitchFamily="34" charset="0"/>
              </a:rPr>
              <a:t>Web- and </a:t>
            </a:r>
            <a:r>
              <a:rPr lang="de-DE" dirty="0" err="1">
                <a:cs typeface="Calibri" panose="020F0502020204030204" pitchFamily="34" charset="0"/>
              </a:rPr>
              <a:t>Social</a:t>
            </a:r>
            <a:r>
              <a:rPr lang="de-DE" dirty="0">
                <a:cs typeface="Calibri" panose="020F0502020204030204" pitchFamily="34" charset="0"/>
              </a:rPr>
              <a:t> Media Analytics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Von Oliver Schabe &amp; Annika </a:t>
            </a:r>
            <a:r>
              <a:rPr lang="de-DE" dirty="0" err="1">
                <a:cs typeface="Calibri" panose="020F0502020204030204" pitchFamily="34" charset="0"/>
              </a:rPr>
              <a:t>Scheug</a:t>
            </a:r>
            <a:r>
              <a:rPr lang="de-DE" dirty="0">
                <a:cs typeface="Calibri" panose="020F0502020204030204" pitchFamily="34" charset="0"/>
              </a:rPr>
              <a:t> 12.01.2023</a:t>
            </a:r>
          </a:p>
        </p:txBody>
      </p:sp>
    </p:spTree>
    <p:extLst>
      <p:ext uri="{BB962C8B-B14F-4D97-AF65-F5344CB8AC3E}">
        <p14:creationId xmlns:p14="http://schemas.microsoft.com/office/powerpoint/2010/main" val="339523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A762CE1A-FF5D-0243-F30C-427CBB857747}"/>
              </a:ext>
            </a:extLst>
          </p:cNvPr>
          <p:cNvSpPr txBox="1"/>
          <p:nvPr/>
        </p:nvSpPr>
        <p:spPr>
          <a:xfrm>
            <a:off x="1077129" y="1647914"/>
            <a:ext cx="371856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 Installation benötigter Packages via </a:t>
            </a:r>
            <a:r>
              <a:rPr lang="de-DE" dirty="0" err="1">
                <a:solidFill>
                  <a:schemeClr val="bg1"/>
                </a:solidFill>
              </a:rPr>
              <a:t>pip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6F3CB0-2A9B-171A-79F3-FEE92D76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Automatisierung auf Linux Server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30BCFA-9996-5640-B246-335A1613A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1630394" y="2018296"/>
            <a:ext cx="2636806" cy="434366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912D10C-5A86-1D9B-C202-5214DC12CB86}"/>
              </a:ext>
            </a:extLst>
          </p:cNvPr>
          <p:cNvSpPr txBox="1"/>
          <p:nvPr/>
        </p:nvSpPr>
        <p:spPr>
          <a:xfrm>
            <a:off x="7018020" y="2966704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Scheduling via </a:t>
            </a:r>
            <a:r>
              <a:rPr lang="de-DE" dirty="0" err="1"/>
              <a:t>Cronjob</a:t>
            </a:r>
            <a:r>
              <a:rPr lang="de-DE" dirty="0"/>
              <a:t> (alle 30min):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BA7536-2B5D-2136-EF15-5A67E2FA39A2}"/>
              </a:ext>
            </a:extLst>
          </p:cNvPr>
          <p:cNvSpPr txBox="1"/>
          <p:nvPr/>
        </p:nvSpPr>
        <p:spPr>
          <a:xfrm>
            <a:off x="5161555" y="2017841"/>
            <a:ext cx="54124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 Kopieren des Python Skripts auf Server via </a:t>
            </a:r>
            <a:r>
              <a:rPr lang="de-DE" dirty="0" err="1">
                <a:solidFill>
                  <a:schemeClr val="bg1"/>
                </a:solidFill>
              </a:rPr>
              <a:t>WinSCP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2B42F35-83BC-82CA-2DEA-7DEA189B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55" y="2377434"/>
            <a:ext cx="6288489" cy="14034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831819-EC82-FBFC-FC3F-C83A3CEAC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19" y="4615399"/>
            <a:ext cx="6506778" cy="140342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6EF051E-B6C8-672F-0740-09A268A16080}"/>
              </a:ext>
            </a:extLst>
          </p:cNvPr>
          <p:cNvSpPr txBox="1"/>
          <p:nvPr/>
        </p:nvSpPr>
        <p:spPr>
          <a:xfrm>
            <a:off x="5074919" y="4248957"/>
            <a:ext cx="37642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3. Scheduling des Skripts via </a:t>
            </a:r>
            <a:r>
              <a:rPr lang="de-DE" dirty="0" err="1">
                <a:solidFill>
                  <a:schemeClr val="bg1"/>
                </a:solidFill>
              </a:rPr>
              <a:t>Cronjob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8A0742D1-12A4-5959-9CF2-50F0DE65F89A}"/>
              </a:ext>
            </a:extLst>
          </p:cNvPr>
          <p:cNvSpPr/>
          <p:nvPr/>
        </p:nvSpPr>
        <p:spPr>
          <a:xfrm>
            <a:off x="7947660" y="2796866"/>
            <a:ext cx="358140" cy="3054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E2A5492-36C4-50B4-8573-63AB7A65374B}"/>
              </a:ext>
            </a:extLst>
          </p:cNvPr>
          <p:cNvSpPr/>
          <p:nvPr/>
        </p:nvSpPr>
        <p:spPr>
          <a:xfrm>
            <a:off x="1630394" y="5928360"/>
            <a:ext cx="2095786" cy="41506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DA406A-7050-173B-FE28-60F09A5FD09F}"/>
              </a:ext>
            </a:extLst>
          </p:cNvPr>
          <p:cNvSpPr/>
          <p:nvPr/>
        </p:nvSpPr>
        <p:spPr>
          <a:xfrm>
            <a:off x="1630394" y="2534509"/>
            <a:ext cx="2095786" cy="26235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1033C0-9E01-7CC2-0715-805D99622264}"/>
              </a:ext>
            </a:extLst>
          </p:cNvPr>
          <p:cNvSpPr/>
          <p:nvPr/>
        </p:nvSpPr>
        <p:spPr>
          <a:xfrm>
            <a:off x="1630394" y="4061135"/>
            <a:ext cx="2095786" cy="37564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ußzeilenplatzhalter 3">
            <a:extLst>
              <a:ext uri="{FF2B5EF4-FFF2-40B4-BE49-F238E27FC236}">
                <a16:creationId xmlns:a16="http://schemas.microsoft.com/office/drawing/2014/main" id="{1695692C-F247-7B92-88A8-A0811C6606A6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24506E-8437-1590-78DA-5B7FF33D4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03076-91C0-C226-1813-FC5CAEEB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Automatisierung auf Linux Server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BF78E4-E012-A5B0-7D3A-A7BF50CB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20" y="3212766"/>
            <a:ext cx="7898959" cy="24260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F7A798-4118-00F9-16E6-EDEF598C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31" y="2617142"/>
            <a:ext cx="8850938" cy="452838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924CDB0-54D9-5AAC-0369-CB3B22AE4628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137F03-42AD-B786-4466-D815DC369FAA}"/>
              </a:ext>
            </a:extLst>
          </p:cNvPr>
          <p:cNvSpPr/>
          <p:nvPr/>
        </p:nvSpPr>
        <p:spPr>
          <a:xfrm>
            <a:off x="2446020" y="2021518"/>
            <a:ext cx="7520940" cy="4528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4. Vom Skript erzeugte CSV Dateien via </a:t>
            </a:r>
            <a:r>
              <a:rPr lang="de-DE" dirty="0" err="1">
                <a:solidFill>
                  <a:schemeClr val="bg1"/>
                </a:solidFill>
              </a:rPr>
              <a:t>WinSCP</a:t>
            </a:r>
            <a:r>
              <a:rPr lang="de-DE" dirty="0">
                <a:solidFill>
                  <a:schemeClr val="bg1"/>
                </a:solidFill>
              </a:rPr>
              <a:t> auf lokalen Rechner kopieren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6108E55-C3E8-E354-7B3D-E2558AB45B04}"/>
              </a:ext>
            </a:extLst>
          </p:cNvPr>
          <p:cNvSpPr/>
          <p:nvPr/>
        </p:nvSpPr>
        <p:spPr>
          <a:xfrm rot="10800000">
            <a:off x="5669280" y="4303545"/>
            <a:ext cx="358140" cy="3054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859777-5A1E-39CD-41D0-8DA1FDDC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8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472DB-C244-D57A-F5D2-4969E185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&amp; Visualisierungen</a:t>
            </a:r>
            <a:br>
              <a:rPr lang="de-DE" dirty="0"/>
            </a:b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AB3796-EFA8-1AE7-E032-61FFF27BDC4B}"/>
              </a:ext>
            </a:extLst>
          </p:cNvPr>
          <p:cNvSpPr/>
          <p:nvPr/>
        </p:nvSpPr>
        <p:spPr>
          <a:xfrm>
            <a:off x="2042160" y="2764968"/>
            <a:ext cx="21492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Price in $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4AFB3C2-C5BC-28A8-14E5-DEB84FF8FBC2}"/>
              </a:ext>
            </a:extLst>
          </p:cNvPr>
          <p:cNvSpPr/>
          <p:nvPr/>
        </p:nvSpPr>
        <p:spPr>
          <a:xfrm>
            <a:off x="4701540" y="2764968"/>
            <a:ext cx="21492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24h Change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4B79D2-3552-BB0D-2E27-C4870E3796B8}"/>
              </a:ext>
            </a:extLst>
          </p:cNvPr>
          <p:cNvSpPr/>
          <p:nvPr/>
        </p:nvSpPr>
        <p:spPr>
          <a:xfrm>
            <a:off x="2042160" y="4083228"/>
            <a:ext cx="21492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24 Volume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29C9206-C012-684B-3105-37A0119A8A0D}"/>
              </a:ext>
            </a:extLst>
          </p:cNvPr>
          <p:cNvSpPr/>
          <p:nvPr/>
        </p:nvSpPr>
        <p:spPr>
          <a:xfrm>
            <a:off x="4701540" y="4083227"/>
            <a:ext cx="214927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Market Cap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80266CD-166E-E748-443B-4B63DAC9C99D}"/>
              </a:ext>
            </a:extLst>
          </p:cNvPr>
          <p:cNvSpPr/>
          <p:nvPr/>
        </p:nvSpPr>
        <p:spPr>
          <a:xfrm>
            <a:off x="7360920" y="2806655"/>
            <a:ext cx="2070642" cy="9739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Positive Tweets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1450ED-D2D6-D54C-3FF4-B7C552AE8385}"/>
              </a:ext>
            </a:extLst>
          </p:cNvPr>
          <p:cNvSpPr txBox="1"/>
          <p:nvPr/>
        </p:nvSpPr>
        <p:spPr>
          <a:xfrm>
            <a:off x="2729865" y="5423554"/>
            <a:ext cx="69932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/>
              <a:t>Price in $ (Währungskurs): </a:t>
            </a:r>
            <a:r>
              <a:rPr lang="de-DE" sz="1200" dirty="0"/>
              <a:t>Preis pro Token / </a:t>
            </a:r>
            <a:r>
              <a:rPr lang="de-DE" sz="1200" dirty="0" err="1"/>
              <a:t>Coin</a:t>
            </a:r>
            <a:r>
              <a:rPr lang="de-DE" sz="1200" dirty="0"/>
              <a:t> der entsprechenden Währung in Dollar  </a:t>
            </a:r>
          </a:p>
          <a:p>
            <a:r>
              <a:rPr lang="de-DE" sz="1200" b="1" dirty="0"/>
              <a:t>24h Change (Wachstum): </a:t>
            </a:r>
            <a:r>
              <a:rPr lang="de-DE" sz="1200" dirty="0"/>
              <a:t>Prozentuelle Preisdifferenz der Währung im Markt zwischen jetzt und vor 24 Stunden  </a:t>
            </a:r>
          </a:p>
          <a:p>
            <a:r>
              <a:rPr lang="de-DE" sz="1200" b="1" dirty="0"/>
              <a:t>24h Volume: </a:t>
            </a:r>
            <a:r>
              <a:rPr lang="de-DE" sz="1200" dirty="0"/>
              <a:t>Die Anzahl der in den letzten 24 Stunden gehandelten Token  </a:t>
            </a:r>
          </a:p>
          <a:p>
            <a:r>
              <a:rPr lang="de-DE" sz="1200" b="1" dirty="0" err="1"/>
              <a:t>MarketCap</a:t>
            </a:r>
            <a:r>
              <a:rPr lang="de-DE" sz="1200" b="1" dirty="0"/>
              <a:t> (Marktkapitalisierung):</a:t>
            </a:r>
            <a:r>
              <a:rPr lang="de-DE" sz="1200" dirty="0"/>
              <a:t> Der </a:t>
            </a:r>
            <a:r>
              <a:rPr lang="de-DE" sz="1200" dirty="0" err="1"/>
              <a:t>vollständigee</a:t>
            </a:r>
            <a:r>
              <a:rPr lang="de-DE" sz="1200" dirty="0"/>
              <a:t> Wert einer Kryptowährung (Preis pro Token multipliziert mit der Anzahl an Tokens in Umlauf)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001DE5-3DF7-C284-0056-F70E57A3D7D1}"/>
              </a:ext>
            </a:extLst>
          </p:cNvPr>
          <p:cNvSpPr txBox="1"/>
          <p:nvPr/>
        </p:nvSpPr>
        <p:spPr>
          <a:xfrm>
            <a:off x="2977833" y="1997992"/>
            <a:ext cx="506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Basis des </a:t>
            </a:r>
            <a:r>
              <a:rPr lang="de-DE" dirty="0" err="1"/>
              <a:t>Webrawling</a:t>
            </a:r>
            <a:r>
              <a:rPr lang="de-DE" dirty="0"/>
              <a:t> stehen folgende Attribute je Kryptowährung zur Analyse zur Verfügung: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C8EF3E-BCF8-B264-9CDD-2A59D2E92EA7}"/>
              </a:ext>
            </a:extLst>
          </p:cNvPr>
          <p:cNvSpPr/>
          <p:nvPr/>
        </p:nvSpPr>
        <p:spPr>
          <a:xfrm>
            <a:off x="7360920" y="4096265"/>
            <a:ext cx="2070642" cy="9739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Negative Tweets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A1B52492-6095-FBFB-25A4-1DAF022B337B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14E1B2-BD3A-1C16-86C7-60DAED09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8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BB350-7D9A-41C8-55AF-A5B81E81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Filter mit </a:t>
            </a:r>
            <a:r>
              <a:rPr lang="de-DE" dirty="0" err="1"/>
              <a:t>Plotly</a:t>
            </a:r>
            <a:r>
              <a:rPr lang="de-DE" dirty="0"/>
              <a:t> Dash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28D8D5-7411-EB1E-AC24-EDB882A3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01" y="5460334"/>
            <a:ext cx="8364117" cy="4667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9E3FCC-E291-5803-31B4-356717A74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9" y="2247155"/>
            <a:ext cx="5973468" cy="2738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05A6D5A-F895-F9D4-2F66-2712EC366C0E}"/>
              </a:ext>
            </a:extLst>
          </p:cNvPr>
          <p:cNvSpPr txBox="1"/>
          <p:nvPr/>
        </p:nvSpPr>
        <p:spPr>
          <a:xfrm>
            <a:off x="1131063" y="1902422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Definieren der Funktion: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B4D749-F788-E995-930D-39CB4F39972A}"/>
              </a:ext>
            </a:extLst>
          </p:cNvPr>
          <p:cNvSpPr txBox="1"/>
          <p:nvPr/>
        </p:nvSpPr>
        <p:spPr>
          <a:xfrm>
            <a:off x="1190041" y="5060172"/>
            <a:ext cx="459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Aufrufen der Funktion &amp; starten der App: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846CB6E-FCB7-F8B6-7AAB-2D26A985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89" y="2245185"/>
            <a:ext cx="5027770" cy="2740770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FF58AE1E-1720-859A-97DA-BE3B4B4CCF48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D2E5124-C792-8F1B-18F0-C576B4870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8F485-6360-8F77-F2CB-CB6671E2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Filter mit </a:t>
            </a:r>
            <a:r>
              <a:rPr lang="de-DE" dirty="0" err="1"/>
              <a:t>Plotly</a:t>
            </a:r>
            <a:r>
              <a:rPr lang="de-DE" dirty="0"/>
              <a:t> Dash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90C4FA-8B1F-D50D-9297-0A8A6AA2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2249487"/>
            <a:ext cx="5471160" cy="30111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973E84-1743-E873-A756-3547455C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49" y="1433378"/>
            <a:ext cx="4610834" cy="25727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20C6411-0815-3B24-7E92-62322E2C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749" y="4052051"/>
            <a:ext cx="4610834" cy="251348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9C82097-AE0D-BC4D-4EDF-A0694C7AAF08}"/>
              </a:ext>
            </a:extLst>
          </p:cNvPr>
          <p:cNvSpPr txBox="1"/>
          <p:nvPr/>
        </p:nvSpPr>
        <p:spPr>
          <a:xfrm>
            <a:off x="10651333" y="956989"/>
            <a:ext cx="365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3750AD-156A-380F-D272-F669199F86DD}"/>
              </a:ext>
            </a:extLst>
          </p:cNvPr>
          <p:cNvSpPr txBox="1"/>
          <p:nvPr/>
        </p:nvSpPr>
        <p:spPr>
          <a:xfrm>
            <a:off x="10671016" y="3478210"/>
            <a:ext cx="365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72378D-2E66-B727-45BC-F3FE2847FC0D}"/>
              </a:ext>
            </a:extLst>
          </p:cNvPr>
          <p:cNvSpPr txBox="1"/>
          <p:nvPr/>
        </p:nvSpPr>
        <p:spPr>
          <a:xfrm>
            <a:off x="2689860" y="2778880"/>
            <a:ext cx="1447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D12EF85-5B9D-B238-3253-3173E1BB6E59}"/>
              </a:ext>
            </a:extLst>
          </p:cNvPr>
          <p:cNvSpPr/>
          <p:nvPr/>
        </p:nvSpPr>
        <p:spPr>
          <a:xfrm>
            <a:off x="6132713" y="3178388"/>
            <a:ext cx="550030" cy="1050571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1287AD49-9DD3-0B03-F1C3-74D6926A4DDF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8FA2F3-E5A6-287A-2673-E3444A321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43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A22BEDB-E3B3-BB1E-BC00-B59A003C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6" y="1728596"/>
            <a:ext cx="5601438" cy="30825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465DE-FA6D-13A4-4E47-883246AE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Zeitverläufe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D5E087-3E8D-CA13-10D6-F30F59FDD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1" y="3168610"/>
            <a:ext cx="5601438" cy="3082806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F9462DA3-4252-7DA7-3D45-95900950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3760" y="6453386"/>
            <a:ext cx="4877624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8C34D8-145D-F32F-0F41-0397F0E65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263B6-C5BD-E4FD-E1C9-6252D32C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Analyse </a:t>
            </a:r>
            <a:r>
              <a:rPr lang="de-DE" dirty="0" err="1"/>
              <a:t>aktuelleR</a:t>
            </a:r>
            <a:r>
              <a:rPr lang="de-DE" dirty="0"/>
              <a:t> Werte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8DD6DC-45B9-D1CD-99E0-E8D34BDE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583511"/>
            <a:ext cx="5492226" cy="31774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8AFF92-77CF-8E8C-FA7F-6ECB17C7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7" y="2695460"/>
            <a:ext cx="5909107" cy="3091180"/>
          </a:xfrm>
          <a:prstGeom prst="rect">
            <a:avLst/>
          </a:prstGeom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A00A7C1D-21C0-B8CD-AF1D-E9A017DB5E93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36190-965F-A060-7B7B-28432DB8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27BE0-5E91-AAC8-D504-E62E143D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verschiedener Attribute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2697ED-83B2-7D0E-1407-17801FAB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618290"/>
            <a:ext cx="6021479" cy="30740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C59E279-2D1D-7883-B56C-A26D306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2439923"/>
            <a:ext cx="5776704" cy="3625914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C59860E1-108E-55E4-9E31-C7C62CDD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3760" y="6453386"/>
            <a:ext cx="4877624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61F631-7700-B015-4EC8-1C50258E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2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B7DC7A-6B40-30CC-0CE0-7E493405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81" y="1454394"/>
            <a:ext cx="5485681" cy="26624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890357-18CE-F15A-2981-6CAC5054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positive / negative </a:t>
            </a:r>
            <a:r>
              <a:rPr lang="de-DE" dirty="0" err="1"/>
              <a:t>Twees</a:t>
            </a:r>
            <a:br>
              <a:rPr lang="de-DE" dirty="0"/>
            </a:b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1275B5-0AC7-8E96-924B-269D852F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2" y="1502284"/>
            <a:ext cx="5360134" cy="256666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63A257-71FF-4287-2BD9-BF780A5CC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59" y="4068953"/>
            <a:ext cx="5059652" cy="234520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7C35D790-4987-EC63-77DE-BD6DC86E52BC}"/>
              </a:ext>
            </a:extLst>
          </p:cNvPr>
          <p:cNvSpPr/>
          <p:nvPr/>
        </p:nvSpPr>
        <p:spPr>
          <a:xfrm>
            <a:off x="4199312" y="3209910"/>
            <a:ext cx="292608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Meist durchgehend entweder überwiegend positive oder überwiegend negative Tweets</a:t>
            </a:r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2444EFD6-D308-F6A2-5D37-C01A640674C8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91C86A-F8BE-09D8-F36C-B7F03345A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FECD6-97AC-0881-B9C1-6F8AF97C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Twitter Daten mit anderen Attributen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99E8A9-02B0-1F54-E446-426E2E60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95" y="2018576"/>
            <a:ext cx="5748120" cy="30195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A67295-DE1C-71FF-8374-BA43A119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3211357"/>
            <a:ext cx="5647148" cy="288025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1E76AD6-8789-9731-A3DD-AAD5229122D8}"/>
              </a:ext>
            </a:extLst>
          </p:cNvPr>
          <p:cNvSpPr/>
          <p:nvPr/>
        </p:nvSpPr>
        <p:spPr>
          <a:xfrm>
            <a:off x="7101840" y="2097088"/>
            <a:ext cx="239268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Korrelation zwischen Tweets und Kursdaten schwer zu erkennen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415EA9EE-2D79-65AA-EAA4-2B46B7806F4E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D98A21A-79A9-6D2C-C1AE-1C7C74EA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Konzept</a:t>
            </a:r>
          </a:p>
          <a:p>
            <a:r>
              <a:rPr lang="de-DE" dirty="0" err="1"/>
              <a:t>Crawling</a:t>
            </a:r>
            <a:r>
              <a:rPr lang="de-DE" dirty="0"/>
              <a:t> von </a:t>
            </a:r>
            <a:r>
              <a:rPr lang="de-DE" dirty="0" err="1"/>
              <a:t>Kryptodaten</a:t>
            </a:r>
            <a:endParaRPr lang="de-DE" dirty="0"/>
          </a:p>
          <a:p>
            <a:r>
              <a:rPr lang="de-DE" dirty="0" err="1"/>
              <a:t>Crawling</a:t>
            </a:r>
            <a:r>
              <a:rPr lang="de-DE" dirty="0"/>
              <a:t> von </a:t>
            </a:r>
            <a:r>
              <a:rPr lang="de-DE" dirty="0" err="1"/>
              <a:t>Twitterdaten</a:t>
            </a:r>
            <a:endParaRPr lang="de-DE" dirty="0"/>
          </a:p>
          <a:p>
            <a:r>
              <a:rPr lang="de-DE" dirty="0"/>
              <a:t>Sentiment Analysis</a:t>
            </a:r>
          </a:p>
          <a:p>
            <a:r>
              <a:rPr lang="de-DE" dirty="0"/>
              <a:t>Automatisierung</a:t>
            </a:r>
          </a:p>
          <a:p>
            <a:r>
              <a:rPr lang="de-DE" dirty="0"/>
              <a:t>Analyse &amp; Visualisierungen</a:t>
            </a:r>
          </a:p>
          <a:p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893563" y="6453386"/>
            <a:ext cx="9216059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C271818-D3F8-23FF-B7E8-1B94AEB4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37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780752"/>
            <a:ext cx="9601200" cy="4458730"/>
          </a:xfrm>
        </p:spPr>
        <p:txBody>
          <a:bodyPr>
            <a:normAutofit/>
          </a:bodyPr>
          <a:lstStyle/>
          <a:p>
            <a:endParaRPr lang="de-DE" sz="1800" dirty="0"/>
          </a:p>
          <a:p>
            <a:r>
              <a:rPr lang="de-DE" sz="1800" dirty="0"/>
              <a:t>Währungen verhalten sich oft ähnlich, gleiche Verläufe</a:t>
            </a:r>
          </a:p>
          <a:p>
            <a:r>
              <a:rPr lang="de-DE" sz="1800" dirty="0"/>
              <a:t>Innerhalb einer Währung starke Korrelation zwischen Value </a:t>
            </a:r>
            <a:r>
              <a:rPr lang="de-DE" sz="1800" dirty="0" err="1"/>
              <a:t>Categories</a:t>
            </a:r>
            <a:r>
              <a:rPr lang="de-DE" sz="1800" dirty="0"/>
              <a:t> (bspw. Wachstum &amp; Preis)</a:t>
            </a:r>
          </a:p>
          <a:p>
            <a:r>
              <a:rPr lang="de-DE" sz="1800" dirty="0"/>
              <a:t>Analyse der Tweets brachte nicht die erhofften Erkenntnisse</a:t>
            </a:r>
          </a:p>
          <a:p>
            <a:pPr marL="0" indent="0">
              <a:buNone/>
            </a:pPr>
            <a:endParaRPr lang="de-DE" sz="1800" dirty="0"/>
          </a:p>
          <a:p>
            <a:pPr>
              <a:buFont typeface="Wingdings" panose="05000000000000000000" pitchFamily="2" charset="2"/>
              <a:buChar char="è"/>
            </a:pPr>
            <a:r>
              <a:rPr lang="de-DE" sz="1800" dirty="0">
                <a:sym typeface="Wingdings" panose="05000000000000000000" pitchFamily="2" charset="2"/>
              </a:rPr>
              <a:t>Analysen mit </a:t>
            </a:r>
            <a:r>
              <a:rPr lang="de-DE" sz="1800" dirty="0" err="1">
                <a:sym typeface="Wingdings" panose="05000000000000000000" pitchFamily="2" charset="2"/>
              </a:rPr>
              <a:t>Twitterdaten</a:t>
            </a:r>
            <a:r>
              <a:rPr lang="de-DE" sz="1800" dirty="0">
                <a:sym typeface="Wingdings" panose="05000000000000000000" pitchFamily="2" charset="2"/>
              </a:rPr>
              <a:t> basieren auf Sentiment Analysis von </a:t>
            </a:r>
            <a:r>
              <a:rPr lang="de-DE" sz="1800" dirty="0" err="1">
                <a:sym typeface="Wingdings" panose="05000000000000000000" pitchFamily="2" charset="2"/>
              </a:rPr>
              <a:t>TextBlob</a:t>
            </a:r>
            <a:br>
              <a:rPr lang="de-DE" sz="1800" dirty="0">
                <a:sym typeface="Wingdings" panose="05000000000000000000" pitchFamily="2" charset="2"/>
              </a:rPr>
            </a:br>
            <a:r>
              <a:rPr lang="de-DE" sz="1800" dirty="0">
                <a:sym typeface="Wingdings" panose="05000000000000000000" pitchFamily="2" charset="2"/>
              </a:rPr>
              <a:t>Häufige fehlerhafte Klassifikation führt zu falschen Analyseergebnissen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de-DE" sz="1800" dirty="0">
                <a:sym typeface="Wingdings" panose="05000000000000000000" pitchFamily="2" charset="2"/>
              </a:rPr>
              <a:t>Prüfung und Vergleich mit weiterer Sentiment Analysis Bibliotheken sinnvoll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893563" y="6453386"/>
            <a:ext cx="9224295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765207-7838-F4A1-1885-8C85FCF5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15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007BA-EB1D-4D3E-2D91-73717AFA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in Kryptowährung investieren!!!</a:t>
            </a:r>
            <a:br>
              <a:rPr lang="de-DE" dirty="0"/>
            </a:br>
            <a:endParaRPr lang="de-DE" dirty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895A6B2-D39F-AB35-E385-AE594B21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3" y="6453386"/>
            <a:ext cx="9224295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45AE24-E47F-8F8E-6EB7-8E3E85BB7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693" y="801678"/>
            <a:ext cx="556125" cy="556125"/>
          </a:xfrm>
          <a:prstGeom prst="rect">
            <a:avLst/>
          </a:prstGeom>
        </p:spPr>
      </p:pic>
      <p:pic>
        <p:nvPicPr>
          <p:cNvPr id="8" name="Bildschirmaufzeichnung 7">
            <a:hlinkClick r:id="" action="ppaction://media"/>
            <a:extLst>
              <a:ext uri="{FF2B5EF4-FFF2-40B4-BE49-F238E27FC236}">
                <a16:creationId xmlns:a16="http://schemas.microsoft.com/office/drawing/2014/main" id="{AD73AED5-C891-F277-BAC0-9C3E1120F2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006" y="1357803"/>
            <a:ext cx="9531031" cy="53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5"/>
    </mc:Choice>
    <mc:Fallback xmlns="">
      <p:transition spd="slow" advTm="24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B423FC-693B-6D7A-B488-55F8410B9CEF}"/>
              </a:ext>
            </a:extLst>
          </p:cNvPr>
          <p:cNvSpPr/>
          <p:nvPr/>
        </p:nvSpPr>
        <p:spPr>
          <a:xfrm>
            <a:off x="1455420" y="2835445"/>
            <a:ext cx="9433560" cy="1622254"/>
          </a:xfrm>
          <a:prstGeom prst="rect">
            <a:avLst/>
          </a:prstGeom>
          <a:solidFill>
            <a:schemeClr val="tx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84234DA-0FB5-883B-D4D2-E0468C603A4E}"/>
              </a:ext>
            </a:extLst>
          </p:cNvPr>
          <p:cNvSpPr/>
          <p:nvPr/>
        </p:nvSpPr>
        <p:spPr>
          <a:xfrm>
            <a:off x="1682142" y="3032760"/>
            <a:ext cx="1815438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6F7A62E-E4A0-C356-0FAF-1F1374450FB7}"/>
              </a:ext>
            </a:extLst>
          </p:cNvPr>
          <p:cNvSpPr/>
          <p:nvPr/>
        </p:nvSpPr>
        <p:spPr>
          <a:xfrm>
            <a:off x="1455420" y="4942069"/>
            <a:ext cx="9433560" cy="1457976"/>
          </a:xfrm>
          <a:prstGeom prst="rect">
            <a:avLst/>
          </a:prstGeom>
          <a:solidFill>
            <a:schemeClr val="tx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C0187F7-3A10-32B5-C77B-C3B56372359B}"/>
              </a:ext>
            </a:extLst>
          </p:cNvPr>
          <p:cNvSpPr/>
          <p:nvPr/>
        </p:nvSpPr>
        <p:spPr>
          <a:xfrm>
            <a:off x="1420620" y="1577159"/>
            <a:ext cx="3806700" cy="799410"/>
          </a:xfrm>
          <a:prstGeom prst="rect">
            <a:avLst/>
          </a:prstGeom>
          <a:solidFill>
            <a:schemeClr val="tx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5E13BFD-F2F0-5709-CCFB-83AF53EB5821}"/>
              </a:ext>
            </a:extLst>
          </p:cNvPr>
          <p:cNvSpPr/>
          <p:nvPr/>
        </p:nvSpPr>
        <p:spPr>
          <a:xfrm>
            <a:off x="7035248" y="1616416"/>
            <a:ext cx="3806700" cy="799410"/>
          </a:xfrm>
          <a:prstGeom prst="rect">
            <a:avLst/>
          </a:prstGeom>
          <a:solidFill>
            <a:schemeClr val="tx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60EF031-3F3E-66BD-65A6-1EB02BC58595}"/>
              </a:ext>
            </a:extLst>
          </p:cNvPr>
          <p:cNvSpPr txBox="1"/>
          <p:nvPr/>
        </p:nvSpPr>
        <p:spPr>
          <a:xfrm>
            <a:off x="1455420" y="1562028"/>
            <a:ext cx="34823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Kurs Kryptowährung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Top 10 relevanteste Kryptowährungen inkl. Währungsinformationen</a:t>
            </a:r>
          </a:p>
        </p:txBody>
      </p:sp>
      <p:sp>
        <p:nvSpPr>
          <p:cNvPr id="5" name="Flussdiagramm: Dokument 4">
            <a:extLst>
              <a:ext uri="{FF2B5EF4-FFF2-40B4-BE49-F238E27FC236}">
                <a16:creationId xmlns:a16="http://schemas.microsoft.com/office/drawing/2014/main" id="{580B465F-9C2B-67AD-387D-DFD64B7E9677}"/>
              </a:ext>
            </a:extLst>
          </p:cNvPr>
          <p:cNvSpPr/>
          <p:nvPr/>
        </p:nvSpPr>
        <p:spPr>
          <a:xfrm>
            <a:off x="2914919" y="3396973"/>
            <a:ext cx="505668" cy="523515"/>
          </a:xfrm>
          <a:prstGeom prst="flowChartDocument">
            <a:avLst/>
          </a:prstGeom>
          <a:solidFill>
            <a:srgbClr val="43556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E2D1D7-A563-5B7F-7DB0-51E5286D46B7}"/>
              </a:ext>
            </a:extLst>
          </p:cNvPr>
          <p:cNvSpPr txBox="1"/>
          <p:nvPr/>
        </p:nvSpPr>
        <p:spPr>
          <a:xfrm>
            <a:off x="4937760" y="5027069"/>
            <a:ext cx="3791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Analyse &amp; Visualisierung zu: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</a:rPr>
              <a:t>Verlauf Währungsinformationen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</a:rPr>
              <a:t>Abhängigkeiten zwischen Währungsinformationen &amp; Tweets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0EBE8E-4A9A-75EE-FE7E-F0F6CE77AB8B}"/>
              </a:ext>
            </a:extLst>
          </p:cNvPr>
          <p:cNvSpPr txBox="1"/>
          <p:nvPr/>
        </p:nvSpPr>
        <p:spPr>
          <a:xfrm>
            <a:off x="7035248" y="2908250"/>
            <a:ext cx="393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</a:rPr>
              <a:t>Tweets: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Abzug Tweets zu identifizierten Kryptowährungen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Sentiment Analysis mit </a:t>
            </a:r>
            <a:r>
              <a:rPr lang="de-DE" sz="1600" dirty="0" err="1">
                <a:solidFill>
                  <a:schemeClr val="bg1"/>
                </a:solidFill>
              </a:rPr>
              <a:t>pretrained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model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7E83A43-2666-094D-2917-57C6D2EB94FC}"/>
              </a:ext>
            </a:extLst>
          </p:cNvPr>
          <p:cNvSpPr txBox="1"/>
          <p:nvPr/>
        </p:nvSpPr>
        <p:spPr>
          <a:xfrm>
            <a:off x="3722895" y="3046380"/>
            <a:ext cx="32678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</a:rPr>
              <a:t>Währungsinformationen: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Abfrage Währungsinformationen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Bereinigung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Erstellung Datenhistorie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A391449-5F0A-5A47-28CC-0CCE3860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64" y="3326445"/>
            <a:ext cx="564798" cy="56479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17A2E496-C78A-314A-289B-BA4B3B1B82D2}"/>
              </a:ext>
            </a:extLst>
          </p:cNvPr>
          <p:cNvSpPr/>
          <p:nvPr/>
        </p:nvSpPr>
        <p:spPr>
          <a:xfrm>
            <a:off x="1666252" y="5068229"/>
            <a:ext cx="1723998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3935FEA-9918-FD98-1910-62C0C395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80" y="5354046"/>
            <a:ext cx="556125" cy="55612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70F247E3-C0BE-0624-EF4C-D27A4ED9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62995" y="3419586"/>
            <a:ext cx="268247" cy="463336"/>
          </a:xfrm>
          <a:prstGeom prst="rect">
            <a:avLst/>
          </a:prstGeom>
        </p:spPr>
      </p:pic>
      <p:sp>
        <p:nvSpPr>
          <p:cNvPr id="37" name="Flussdiagramm: Dokument 36">
            <a:extLst>
              <a:ext uri="{FF2B5EF4-FFF2-40B4-BE49-F238E27FC236}">
                <a16:creationId xmlns:a16="http://schemas.microsoft.com/office/drawing/2014/main" id="{6AD2A937-731E-1376-B7AB-DE62CDC11EF9}"/>
              </a:ext>
            </a:extLst>
          </p:cNvPr>
          <p:cNvSpPr/>
          <p:nvPr/>
        </p:nvSpPr>
        <p:spPr>
          <a:xfrm>
            <a:off x="2677325" y="5390256"/>
            <a:ext cx="505668" cy="523515"/>
          </a:xfrm>
          <a:prstGeom prst="flowChartDocument">
            <a:avLst/>
          </a:prstGeom>
          <a:solidFill>
            <a:srgbClr val="43556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B95D8AE-EC4A-DD36-AEC7-44A09D041129}"/>
              </a:ext>
            </a:extLst>
          </p:cNvPr>
          <p:cNvSpPr txBox="1"/>
          <p:nvPr/>
        </p:nvSpPr>
        <p:spPr>
          <a:xfrm>
            <a:off x="1452841" y="4615237"/>
            <a:ext cx="39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Lokales </a:t>
            </a:r>
            <a:r>
              <a:rPr lang="de-DE" dirty="0" err="1"/>
              <a:t>Jupyter</a:t>
            </a:r>
            <a:r>
              <a:rPr lang="de-DE" dirty="0"/>
              <a:t> Notebook zur Analyse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0EE41E6-57E3-BAE4-9DD7-CC827495BA57}"/>
              </a:ext>
            </a:extLst>
          </p:cNvPr>
          <p:cNvSpPr txBox="1"/>
          <p:nvPr/>
        </p:nvSpPr>
        <p:spPr>
          <a:xfrm>
            <a:off x="7155518" y="1590031"/>
            <a:ext cx="355689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Twitter API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Tweets mit Inhalt zu relevantesten Kryptowährungen</a:t>
            </a:r>
          </a:p>
        </p:txBody>
      </p:sp>
      <p:sp>
        <p:nvSpPr>
          <p:cNvPr id="46" name="Pfeil: nach unten 45">
            <a:extLst>
              <a:ext uri="{FF2B5EF4-FFF2-40B4-BE49-F238E27FC236}">
                <a16:creationId xmlns:a16="http://schemas.microsoft.com/office/drawing/2014/main" id="{F7C4E29F-57BB-2892-96F7-E448D82FC14C}"/>
              </a:ext>
            </a:extLst>
          </p:cNvPr>
          <p:cNvSpPr/>
          <p:nvPr/>
        </p:nvSpPr>
        <p:spPr>
          <a:xfrm>
            <a:off x="5843699" y="2153378"/>
            <a:ext cx="527424" cy="369035"/>
          </a:xfrm>
          <a:prstGeom prst="downArrow">
            <a:avLst/>
          </a:prstGeom>
          <a:solidFill>
            <a:srgbClr val="435568"/>
          </a:solidFill>
          <a:ln w="12700">
            <a:solidFill>
              <a:srgbClr val="435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EE14540-5B1B-88AB-CF38-F96E3FC1F593}"/>
              </a:ext>
            </a:extLst>
          </p:cNvPr>
          <p:cNvSpPr txBox="1"/>
          <p:nvPr/>
        </p:nvSpPr>
        <p:spPr>
          <a:xfrm>
            <a:off x="1481198" y="2489199"/>
            <a:ext cx="503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Automatisiertes Skript zum Datenabzug auf Server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A5301EEE-1166-B2ED-628E-9CB3138C13DC}"/>
              </a:ext>
            </a:extLst>
          </p:cNvPr>
          <p:cNvSpPr/>
          <p:nvPr/>
        </p:nvSpPr>
        <p:spPr>
          <a:xfrm>
            <a:off x="2321762" y="4292929"/>
            <a:ext cx="554834" cy="413201"/>
          </a:xfrm>
          <a:prstGeom prst="downArrow">
            <a:avLst/>
          </a:prstGeom>
          <a:solidFill>
            <a:srgbClr val="435568"/>
          </a:solidFill>
          <a:ln w="12700">
            <a:solidFill>
              <a:srgbClr val="435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C095B5D-E5F2-0977-EF4D-B2F02DE88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424" y="1369213"/>
            <a:ext cx="715975" cy="715975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08027309-9F11-2EED-F2DE-E0519B71E9BD}"/>
              </a:ext>
            </a:extLst>
          </p:cNvPr>
          <p:cNvSpPr txBox="1"/>
          <p:nvPr/>
        </p:nvSpPr>
        <p:spPr>
          <a:xfrm>
            <a:off x="1420620" y="6606244"/>
            <a:ext cx="582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Icon: </a:t>
            </a:r>
            <a:r>
              <a:rPr lang="en-US" sz="800" dirty="0"/>
              <a:t>&lt;a </a:t>
            </a:r>
            <a:r>
              <a:rPr lang="en-US" sz="800" dirty="0" err="1"/>
              <a:t>href</a:t>
            </a:r>
            <a:r>
              <a:rPr lang="en-US" sz="800" dirty="0"/>
              <a:t>="https://www.flaticon.com/free-icons/website" title="website icons"&gt;Website icons created by </a:t>
            </a:r>
            <a:r>
              <a:rPr lang="en-US" sz="800" dirty="0" err="1"/>
              <a:t>Freepik</a:t>
            </a:r>
            <a:r>
              <a:rPr lang="en-US" sz="800" dirty="0"/>
              <a:t> - </a:t>
            </a:r>
            <a:r>
              <a:rPr lang="en-US" sz="800" dirty="0" err="1"/>
              <a:t>Flaticon</a:t>
            </a:r>
            <a:r>
              <a:rPr lang="en-US" sz="800" dirty="0"/>
              <a:t>&lt;/a&gt;</a:t>
            </a:r>
            <a:endParaRPr lang="de-DE" sz="800" dirty="0"/>
          </a:p>
          <a:p>
            <a:endParaRPr lang="de-DE" sz="800" dirty="0"/>
          </a:p>
        </p:txBody>
      </p:sp>
      <p:sp>
        <p:nvSpPr>
          <p:cNvPr id="54" name="Fußzeilenplatzhalter 3">
            <a:extLst>
              <a:ext uri="{FF2B5EF4-FFF2-40B4-BE49-F238E27FC236}">
                <a16:creationId xmlns:a16="http://schemas.microsoft.com/office/drawing/2014/main" id="{D4C85826-3AA3-642E-9C03-A297F60B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3" y="6453386"/>
            <a:ext cx="9216059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sp>
        <p:nvSpPr>
          <p:cNvPr id="56" name="Titel 55">
            <a:extLst>
              <a:ext uri="{FF2B5EF4-FFF2-40B4-BE49-F238E27FC236}">
                <a16:creationId xmlns:a16="http://schemas.microsoft.com/office/drawing/2014/main" id="{260CFED1-7976-3CDE-CF9C-804FF5F1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53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23760" y="6453386"/>
            <a:ext cx="4877624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B58A5D-10D3-6BDC-7054-930EC185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058283"/>
            <a:ext cx="5943404" cy="2395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E3A0099-6414-AC60-362A-CBD84AB80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70"/>
          <a:stretch/>
        </p:blipFill>
        <p:spPr>
          <a:xfrm>
            <a:off x="761999" y="2083582"/>
            <a:ext cx="9934427" cy="173772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B7EF8BA-373D-A1F4-ABBB-B8EA09FD4E56}"/>
              </a:ext>
            </a:extLst>
          </p:cNvPr>
          <p:cNvSpPr/>
          <p:nvPr/>
        </p:nvSpPr>
        <p:spPr>
          <a:xfrm>
            <a:off x="8389334" y="2358495"/>
            <a:ext cx="2095786" cy="9439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CB13B9-9878-D19D-D617-58A4229CC79E}"/>
              </a:ext>
            </a:extLst>
          </p:cNvPr>
          <p:cNvSpPr/>
          <p:nvPr/>
        </p:nvSpPr>
        <p:spPr>
          <a:xfrm>
            <a:off x="2893564" y="4759969"/>
            <a:ext cx="1592866" cy="1172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3BB760A-15C6-A71D-F6AE-376793F790CE}"/>
              </a:ext>
            </a:extLst>
          </p:cNvPr>
          <p:cNvSpPr/>
          <p:nvPr/>
        </p:nvSpPr>
        <p:spPr>
          <a:xfrm>
            <a:off x="8640794" y="3107589"/>
            <a:ext cx="1920526" cy="19873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53C35E-C074-AE8A-BEDD-C03BF92CE197}"/>
              </a:ext>
            </a:extLst>
          </p:cNvPr>
          <p:cNvSpPr/>
          <p:nvPr/>
        </p:nvSpPr>
        <p:spPr>
          <a:xfrm>
            <a:off x="3260788" y="4952158"/>
            <a:ext cx="388906" cy="1172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7F75C6AC-E550-9336-E052-421FFE15D5C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486430" y="2423886"/>
            <a:ext cx="3902904" cy="2394709"/>
          </a:xfrm>
          <a:prstGeom prst="bentConnector3">
            <a:avLst>
              <a:gd name="adj1" fmla="val 21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6E8A7C95-1DBB-C649-20D3-4A253500F8A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649694" y="3219954"/>
            <a:ext cx="4991100" cy="179083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A2190D5-54C0-EA8B-E852-936720A35977}"/>
              </a:ext>
            </a:extLst>
          </p:cNvPr>
          <p:cNvSpPr txBox="1"/>
          <p:nvPr/>
        </p:nvSpPr>
        <p:spPr>
          <a:xfrm>
            <a:off x="1866192" y="1628928"/>
            <a:ext cx="739972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Durch eine Funktion werden die relevanten Daten von </a:t>
            </a:r>
            <a:r>
              <a:rPr lang="de-DE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https://crypto.com/price</a:t>
            </a:r>
            <a:r>
              <a:rPr lang="de-DE" dirty="0">
                <a:solidFill>
                  <a:schemeClr val="bg1"/>
                </a:solidFill>
              </a:rPr>
              <a:t> abgezogen und in ein Dataframe geschrieben .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70729F6-79F7-0987-BA30-8AAC36AF7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343" y="4031119"/>
            <a:ext cx="4191429" cy="2395103"/>
          </a:xfrm>
          <a:prstGeom prst="rect">
            <a:avLst/>
          </a:prstGeom>
        </p:spPr>
      </p:pic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B05C5EA7-BB15-F170-D4F0-A4741DC82FC8}"/>
              </a:ext>
            </a:extLst>
          </p:cNvPr>
          <p:cNvSpPr/>
          <p:nvPr/>
        </p:nvSpPr>
        <p:spPr>
          <a:xfrm>
            <a:off x="6770271" y="4952158"/>
            <a:ext cx="670203" cy="4851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7309E1A-C8D8-FC50-30B2-2A6F12AF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  <p:sp>
        <p:nvSpPr>
          <p:cNvPr id="33" name="Titel 1">
            <a:extLst>
              <a:ext uri="{FF2B5EF4-FFF2-40B4-BE49-F238E27FC236}">
                <a16:creationId xmlns:a16="http://schemas.microsoft.com/office/drawing/2014/main" id="{D6E829B8-BF15-5767-4173-4AF0DD94D5AB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50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Währungsdaten – </a:t>
            </a:r>
            <a:r>
              <a:rPr lang="de-DE" sz="3600" dirty="0" err="1"/>
              <a:t>Webcrawling</a:t>
            </a:r>
            <a:endParaRPr lang="de-DE" sz="36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89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B8A17-AB69-E2A9-A7B7-54F9FA8F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507462"/>
          </a:xfrm>
        </p:spPr>
        <p:txBody>
          <a:bodyPr/>
          <a:lstStyle/>
          <a:p>
            <a:r>
              <a:rPr lang="de-DE" sz="3600" dirty="0"/>
              <a:t>Währungsdaten - </a:t>
            </a:r>
            <a:r>
              <a:rPr lang="de-DE" dirty="0"/>
              <a:t>Bereinigung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B914DB-199D-46CF-384D-78FBB612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67" y="3611045"/>
            <a:ext cx="4609875" cy="26284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7D3504-B03D-B9CD-54DD-16161F94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2713744"/>
            <a:ext cx="5688272" cy="37099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5232D04-2082-2050-D439-E514DA6AC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9B890F3-D963-F00C-BC9F-E3EAE981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16" y="1540266"/>
            <a:ext cx="5858693" cy="102884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EC37532-14BA-170B-A19B-D56F7FE997C8}"/>
              </a:ext>
            </a:extLst>
          </p:cNvPr>
          <p:cNvSpPr/>
          <p:nvPr/>
        </p:nvSpPr>
        <p:spPr>
          <a:xfrm>
            <a:off x="6290895" y="1540266"/>
            <a:ext cx="189948" cy="102884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F254E9-2863-8BFF-70EB-016AF5F5DAD3}"/>
              </a:ext>
            </a:extLst>
          </p:cNvPr>
          <p:cNvSpPr/>
          <p:nvPr/>
        </p:nvSpPr>
        <p:spPr>
          <a:xfrm>
            <a:off x="5112584" y="1540266"/>
            <a:ext cx="189948" cy="102884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40A2EEE-5537-5427-15E1-4D1D1DB55D20}"/>
              </a:ext>
            </a:extLst>
          </p:cNvPr>
          <p:cNvSpPr/>
          <p:nvPr/>
        </p:nvSpPr>
        <p:spPr>
          <a:xfrm>
            <a:off x="3892355" y="1540266"/>
            <a:ext cx="189948" cy="102884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ACC3220-021B-B41A-34E8-FC68FADE18DA}"/>
              </a:ext>
            </a:extLst>
          </p:cNvPr>
          <p:cNvSpPr/>
          <p:nvPr/>
        </p:nvSpPr>
        <p:spPr>
          <a:xfrm>
            <a:off x="2183237" y="1526664"/>
            <a:ext cx="480052" cy="102884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0B4AFF6-0F09-FE0D-4664-7F875D739E3D}"/>
              </a:ext>
            </a:extLst>
          </p:cNvPr>
          <p:cNvSpPr/>
          <p:nvPr/>
        </p:nvSpPr>
        <p:spPr>
          <a:xfrm rot="5400000">
            <a:off x="2861211" y="2805149"/>
            <a:ext cx="670203" cy="4851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2C87C9E0-3100-D18F-6087-892FF83CF5A0}"/>
              </a:ext>
            </a:extLst>
          </p:cNvPr>
          <p:cNvSpPr/>
          <p:nvPr/>
        </p:nvSpPr>
        <p:spPr>
          <a:xfrm rot="2202382">
            <a:off x="5366527" y="2679811"/>
            <a:ext cx="670203" cy="4851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Fußzeilenplatzhalter 3">
            <a:extLst>
              <a:ext uri="{FF2B5EF4-FFF2-40B4-BE49-F238E27FC236}">
                <a16:creationId xmlns:a16="http://schemas.microsoft.com/office/drawing/2014/main" id="{8464BBD6-31C4-128C-9661-E764F725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3760" y="6453386"/>
            <a:ext cx="4877624" cy="404614"/>
          </a:xfrm>
        </p:spPr>
        <p:txBody>
          <a:bodyPr/>
          <a:lstStyle/>
          <a:p>
            <a:pPr algn="r"/>
            <a:r>
              <a:rPr lang="en-US" dirty="0"/>
              <a:t>12.01.2023 / Schabe &amp; </a:t>
            </a:r>
            <a:r>
              <a:rPr lang="en-US" dirty="0" err="1"/>
              <a:t>Scheug</a:t>
            </a:r>
            <a:r>
              <a:rPr lang="en-US" dirty="0"/>
              <a:t> / Web- &amp; Social Media Analytics</a:t>
            </a:r>
          </a:p>
        </p:txBody>
      </p:sp>
    </p:spTree>
    <p:extLst>
      <p:ext uri="{BB962C8B-B14F-4D97-AF65-F5344CB8AC3E}">
        <p14:creationId xmlns:p14="http://schemas.microsoft.com/office/powerpoint/2010/main" val="382655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DD390-E08D-42BB-FF87-A8E8F02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Währungsdaten – </a:t>
            </a:r>
            <a:r>
              <a:rPr lang="de-DE" dirty="0"/>
              <a:t>erstellen der Historie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888CC4-B47A-CAA9-309F-76EEF0E4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45" y="1777047"/>
            <a:ext cx="7450216" cy="2566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6EB8E4-0EF5-D61E-79E7-65725058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69" y="3287909"/>
            <a:ext cx="6239309" cy="3061372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C2097131-1DCF-C639-9303-EEF7D05B2AAB}"/>
              </a:ext>
            </a:extLst>
          </p:cNvPr>
          <p:cNvCxnSpPr>
            <a:cxnSpLocks/>
          </p:cNvCxnSpPr>
          <p:nvPr/>
        </p:nvCxnSpPr>
        <p:spPr>
          <a:xfrm>
            <a:off x="3368040" y="4343378"/>
            <a:ext cx="2164080" cy="876322"/>
          </a:xfrm>
          <a:prstGeom prst="bentConnector3">
            <a:avLst>
              <a:gd name="adj1" fmla="val 35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F659456-DBDD-C9E5-0970-0A77147920AD}"/>
              </a:ext>
            </a:extLst>
          </p:cNvPr>
          <p:cNvSpPr txBox="1"/>
          <p:nvPr/>
        </p:nvSpPr>
        <p:spPr>
          <a:xfrm>
            <a:off x="8106747" y="1948459"/>
            <a:ext cx="342554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Die Daten werden transponiert und mit Zeitstempel und </a:t>
            </a:r>
            <a:r>
              <a:rPr lang="de-DE" dirty="0" err="1">
                <a:solidFill>
                  <a:schemeClr val="bg1"/>
                </a:solidFill>
              </a:rPr>
              <a:t>ValueCategory</a:t>
            </a:r>
            <a:r>
              <a:rPr lang="de-DE" dirty="0">
                <a:solidFill>
                  <a:schemeClr val="bg1"/>
                </a:solidFill>
              </a:rPr>
              <a:t> an das „</a:t>
            </a:r>
            <a:r>
              <a:rPr lang="de-DE" dirty="0" err="1">
                <a:solidFill>
                  <a:schemeClr val="bg1"/>
                </a:solidFill>
              </a:rPr>
              <a:t>HistoryDF</a:t>
            </a:r>
            <a:r>
              <a:rPr lang="de-DE" dirty="0">
                <a:solidFill>
                  <a:schemeClr val="bg1"/>
                </a:solidFill>
              </a:rPr>
              <a:t>“ angehängt und als CSV gespeichert.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4EBF70F-A463-8A62-2963-6A586471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2D66E416-0EBF-BAE4-BC9B-D3DF528C9D77}"/>
              </a:ext>
            </a:extLst>
          </p:cNvPr>
          <p:cNvSpPr txBox="1">
            <a:spLocks/>
          </p:cNvSpPr>
          <p:nvPr/>
        </p:nvSpPr>
        <p:spPr>
          <a:xfrm>
            <a:off x="7223760" y="6453386"/>
            <a:ext cx="487762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12.01.2023 / Schabe &amp; Scheug / Web- &amp; Social Media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7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408669"/>
            <a:ext cx="8036011" cy="4751723"/>
          </a:xfrm>
        </p:spPr>
        <p:txBody>
          <a:bodyPr>
            <a:normAutofit/>
          </a:bodyPr>
          <a:lstStyle/>
          <a:p>
            <a:r>
              <a:rPr lang="de-DE" sz="1800" dirty="0"/>
              <a:t>Verwendung der Twitter API v2 mit Essential Access </a:t>
            </a:r>
            <a:br>
              <a:rPr lang="de-DE" sz="1800" dirty="0"/>
            </a:br>
            <a:r>
              <a:rPr lang="de-DE" sz="1800" dirty="0"/>
              <a:t>(max. 100 Tweets pro Request, max. 500.000 pro Monat)</a:t>
            </a:r>
          </a:p>
          <a:p>
            <a:r>
              <a:rPr lang="de-DE" sz="1800" dirty="0"/>
              <a:t>Pro </a:t>
            </a:r>
            <a:r>
              <a:rPr lang="de-DE" sz="1800" dirty="0" err="1"/>
              <a:t>Kryptowährung</a:t>
            </a:r>
            <a:r>
              <a:rPr lang="de-DE" sz="1800" dirty="0"/>
              <a:t> wird ein Request mit Währungsname als </a:t>
            </a:r>
            <a:r>
              <a:rPr lang="de-DE" sz="1800" dirty="0" err="1"/>
              <a:t>Suchquery</a:t>
            </a:r>
            <a:r>
              <a:rPr lang="de-DE" sz="1800" dirty="0"/>
              <a:t> gesendet</a:t>
            </a:r>
          </a:p>
          <a:p>
            <a:r>
              <a:rPr lang="de-DE" sz="1800" dirty="0"/>
              <a:t>Speicherung der Ergebnisse in Dataframe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87" y="3226290"/>
            <a:ext cx="5683723" cy="29341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359817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Crawling</a:t>
            </a:r>
            <a:r>
              <a:rPr lang="de-DE" dirty="0"/>
              <a:t> von </a:t>
            </a:r>
            <a:r>
              <a:rPr lang="de-DE" dirty="0" err="1"/>
              <a:t>Twitterdaten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9240771" cy="404614"/>
          </a:xfrm>
        </p:spPr>
        <p:txBody>
          <a:bodyPr/>
          <a:lstStyle/>
          <a:p>
            <a:pPr algn="r"/>
            <a:r>
              <a:rPr lang="en-US" dirty="0"/>
              <a:t>12.01.2023 / </a:t>
            </a:r>
            <a:r>
              <a:rPr lang="en-US" dirty="0" err="1"/>
              <a:t>Schabe</a:t>
            </a:r>
            <a:r>
              <a:rPr lang="en-US" dirty="0"/>
              <a:t> &amp; Scheug / Web-&amp;Social Media Analytics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85" y="3226290"/>
            <a:ext cx="5050387" cy="2934102"/>
          </a:xfrm>
          <a:prstGeom prst="rect">
            <a:avLst/>
          </a:prstGeom>
        </p:spPr>
      </p:pic>
      <p:sp>
        <p:nvSpPr>
          <p:cNvPr id="10" name="Pfeil: nach rechts 26">
            <a:extLst>
              <a:ext uri="{FF2B5EF4-FFF2-40B4-BE49-F238E27FC236}">
                <a16:creationId xmlns:a16="http://schemas.microsoft.com/office/drawing/2014/main" id="{B05C5EA7-BB15-F170-D4F0-A4741DC82FC8}"/>
              </a:ext>
            </a:extLst>
          </p:cNvPr>
          <p:cNvSpPr/>
          <p:nvPr/>
        </p:nvSpPr>
        <p:spPr>
          <a:xfrm>
            <a:off x="5654396" y="4693341"/>
            <a:ext cx="670203" cy="4851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80C50A-E58F-54B8-1415-A595D258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342768"/>
            <a:ext cx="9387840" cy="1250093"/>
          </a:xfrm>
        </p:spPr>
        <p:txBody>
          <a:bodyPr>
            <a:normAutofit fontScale="92500" lnSpcReduction="10000"/>
          </a:bodyPr>
          <a:lstStyle/>
          <a:p>
            <a:r>
              <a:rPr lang="de-DE" sz="1800" dirty="0"/>
              <a:t>Verwendung der Bibliothek „</a:t>
            </a:r>
            <a:r>
              <a:rPr lang="de-DE" sz="1800" dirty="0" err="1"/>
              <a:t>TextBlob</a:t>
            </a:r>
            <a:r>
              <a:rPr lang="de-DE" sz="1800" dirty="0"/>
              <a:t>“</a:t>
            </a:r>
          </a:p>
          <a:p>
            <a:r>
              <a:rPr lang="de-DE" sz="1800" dirty="0" err="1"/>
              <a:t>Polarity</a:t>
            </a:r>
            <a:r>
              <a:rPr lang="de-DE" sz="1800" dirty="0"/>
              <a:t> [-1.0, 1.0] (negativ-positiv) und </a:t>
            </a:r>
            <a:r>
              <a:rPr lang="de-DE" sz="1800" dirty="0" err="1"/>
              <a:t>Subjectivity</a:t>
            </a:r>
            <a:r>
              <a:rPr lang="de-DE" sz="1800" dirty="0"/>
              <a:t> [0.0, 1.0] (objektiv-subjektiv)</a:t>
            </a:r>
          </a:p>
          <a:p>
            <a:r>
              <a:rPr lang="de-DE" sz="1800" dirty="0"/>
              <a:t>Output </a:t>
            </a:r>
            <a:r>
              <a:rPr lang="de-DE" sz="1800" dirty="0" err="1"/>
              <a:t>TwitterDF</a:t>
            </a:r>
            <a:r>
              <a:rPr lang="de-DE" sz="1800" dirty="0"/>
              <a:t> als .</a:t>
            </a:r>
            <a:r>
              <a:rPr lang="de-DE" sz="1800" dirty="0" err="1"/>
              <a:t>csv</a:t>
            </a:r>
            <a:endParaRPr lang="de-DE" sz="18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6968"/>
          </a:xfrm>
        </p:spPr>
        <p:txBody>
          <a:bodyPr>
            <a:normAutofit/>
          </a:bodyPr>
          <a:lstStyle/>
          <a:p>
            <a:r>
              <a:rPr lang="de-DE" dirty="0"/>
              <a:t>Sentiment Analysis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9216058" cy="404614"/>
          </a:xfrm>
        </p:spPr>
        <p:txBody>
          <a:bodyPr/>
          <a:lstStyle/>
          <a:p>
            <a:pPr algn="r"/>
            <a:r>
              <a:rPr lang="en-US" dirty="0"/>
              <a:t>12.01.2023 / </a:t>
            </a:r>
            <a:r>
              <a:rPr lang="en-US" dirty="0" err="1"/>
              <a:t>Schabe</a:t>
            </a:r>
            <a:r>
              <a:rPr lang="en-US" dirty="0"/>
              <a:t> &amp; Scheug / Web-&amp;Social Media Analytics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3133271"/>
            <a:ext cx="4388721" cy="26453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9" y="2676024"/>
            <a:ext cx="5442907" cy="3777362"/>
          </a:xfrm>
          <a:prstGeom prst="rect">
            <a:avLst/>
          </a:prstGeom>
        </p:spPr>
      </p:pic>
      <p:sp>
        <p:nvSpPr>
          <p:cNvPr id="9" name="Pfeil: nach rechts 26">
            <a:extLst>
              <a:ext uri="{FF2B5EF4-FFF2-40B4-BE49-F238E27FC236}">
                <a16:creationId xmlns:a16="http://schemas.microsoft.com/office/drawing/2014/main" id="{B05C5EA7-BB15-F170-D4F0-A4741DC82FC8}"/>
              </a:ext>
            </a:extLst>
          </p:cNvPr>
          <p:cNvSpPr/>
          <p:nvPr/>
        </p:nvSpPr>
        <p:spPr>
          <a:xfrm>
            <a:off x="6248977" y="4280545"/>
            <a:ext cx="670203" cy="4851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5D8E8D-0C83-ECB9-A484-913402537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9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6968"/>
          </a:xfrm>
        </p:spPr>
        <p:txBody>
          <a:bodyPr>
            <a:normAutofit/>
          </a:bodyPr>
          <a:lstStyle/>
          <a:p>
            <a:r>
              <a:rPr lang="de-DE" sz="2800" dirty="0"/>
              <a:t>Sentiment Analysis Beispiele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342768"/>
            <a:ext cx="9601200" cy="452463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>
          <a:xfrm>
            <a:off x="2893563" y="6453386"/>
            <a:ext cx="9224295" cy="404614"/>
          </a:xfrm>
        </p:spPr>
        <p:txBody>
          <a:bodyPr/>
          <a:lstStyle/>
          <a:p>
            <a:pPr algn="r"/>
            <a:r>
              <a:rPr lang="en-US" dirty="0"/>
              <a:t>12.01.2023 / </a:t>
            </a:r>
            <a:r>
              <a:rPr lang="en-US" dirty="0" err="1"/>
              <a:t>Schabe</a:t>
            </a:r>
            <a:r>
              <a:rPr lang="en-US" dirty="0"/>
              <a:t> &amp; Scheug / Web-&amp;Social Media Analytics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42768"/>
            <a:ext cx="4974507" cy="51795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32" y="5516204"/>
            <a:ext cx="4448175" cy="5715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3" y="4071482"/>
            <a:ext cx="11866475" cy="46749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/>
          <a:srcRect r="37926"/>
          <a:stretch/>
        </p:blipFill>
        <p:spPr>
          <a:xfrm>
            <a:off x="1005016" y="2282055"/>
            <a:ext cx="9314141" cy="67462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16" y="3193014"/>
            <a:ext cx="11003388" cy="61179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16" y="4662082"/>
            <a:ext cx="8153400" cy="6000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908" y="1283732"/>
            <a:ext cx="4724400" cy="5619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7CF0769-D0C3-CDD6-E092-2403BD59C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858" y="793005"/>
            <a:ext cx="564798" cy="5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89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825</Words>
  <Application>Microsoft Office PowerPoint</Application>
  <PresentationFormat>Breitbild</PresentationFormat>
  <Paragraphs>130</Paragraphs>
  <Slides>21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Tw Cen MT</vt:lpstr>
      <vt:lpstr>Wingdings</vt:lpstr>
      <vt:lpstr>Schaltkreis</vt:lpstr>
      <vt:lpstr>Analyse von Kryptowährung Kursdaten &amp; Tweets </vt:lpstr>
      <vt:lpstr>Agenda </vt:lpstr>
      <vt:lpstr>Konzept </vt:lpstr>
      <vt:lpstr>PowerPoint-Präsentation</vt:lpstr>
      <vt:lpstr>Währungsdaten - Bereinigung </vt:lpstr>
      <vt:lpstr>Währungsdaten – erstellen der Historie </vt:lpstr>
      <vt:lpstr>Crawling von Twitterdaten</vt:lpstr>
      <vt:lpstr>Sentiment Analysis</vt:lpstr>
      <vt:lpstr>Sentiment Analysis Beispiele</vt:lpstr>
      <vt:lpstr>Automatisierung auf Linux Server </vt:lpstr>
      <vt:lpstr>Automatisierung auf Linux Server</vt:lpstr>
      <vt:lpstr>Analyse &amp; Visualisierungen </vt:lpstr>
      <vt:lpstr>Interaktive Filter mit Plotly Dash </vt:lpstr>
      <vt:lpstr>Interaktive Filter mit Plotly Dash </vt:lpstr>
      <vt:lpstr>Analyse Zeitverläufe </vt:lpstr>
      <vt:lpstr>Analyse aktuelleR Werte </vt:lpstr>
      <vt:lpstr>Vergleich verschiedener Attribute </vt:lpstr>
      <vt:lpstr>Vergleich positive / negative Twees </vt:lpstr>
      <vt:lpstr>Vergleich Twitter Daten mit anderen Attributen</vt:lpstr>
      <vt:lpstr>Fazit </vt:lpstr>
      <vt:lpstr>Jetzt in Kryptowährung investieren!!!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Kryptowährungen</dc:title>
  <dc:creator>Annika</dc:creator>
  <cp:lastModifiedBy>Oliver Schabe</cp:lastModifiedBy>
  <cp:revision>35</cp:revision>
  <dcterms:created xsi:type="dcterms:W3CDTF">2023-01-10T20:26:05Z</dcterms:created>
  <dcterms:modified xsi:type="dcterms:W3CDTF">2023-01-12T10:37:30Z</dcterms:modified>
</cp:coreProperties>
</file>